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5" r:id="rId7"/>
    <p:sldId id="258" r:id="rId8"/>
    <p:sldId id="260" r:id="rId9"/>
    <p:sldId id="259" r:id="rId10"/>
    <p:sldId id="266" r:id="rId11"/>
    <p:sldId id="261" r:id="rId12"/>
    <p:sldId id="262" r:id="rId13"/>
    <p:sldId id="263" r:id="rId14"/>
    <p:sldId id="264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6" r:id="rId23"/>
    <p:sldId id="275" r:id="rId24"/>
  </p:sldIdLst>
  <p:sldSz cx="9144000" cy="6858000" type="screen4x3"/>
  <p:notesSz cx="68834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 autoAdjust="0"/>
    <p:restoredTop sz="94717" autoAdjust="0"/>
  </p:normalViewPr>
  <p:slideViewPr>
    <p:cSldViewPr>
      <p:cViewPr varScale="1">
        <p:scale>
          <a:sx n="78" d="100"/>
          <a:sy n="78" d="100"/>
        </p:scale>
        <p:origin x="205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11275"/>
            <a:ext cx="167640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95401"/>
            <a:ext cx="5638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20000" cy="1143000"/>
          </a:xfrm>
        </p:spPr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620000" cy="4800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4384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7543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951038"/>
            <a:ext cx="3581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78112"/>
            <a:ext cx="3582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3660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678112"/>
            <a:ext cx="3660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9200"/>
            <a:ext cx="2627313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473075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981200"/>
            <a:ext cx="2627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4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2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9769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713037"/>
            <a:ext cx="76200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Tw Cen M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RECOUNTS 101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685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Registrars will largely be responsible for providing informational guidance to participants.  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need to inform the court of various election procedures.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Clerk of Courts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Safeguard the election materials and release the envelopes when necessary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Issue summonses for persons whose presence will be required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620000" cy="1143000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Process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Set-up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team of Recount Officials will sit adjacent to each other.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Authorized Representative for each candidate is allowed to monitor each team during the process.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team of Recount Officials will be given a task.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Voting Machines – Optical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scanners must be programmed to only read the office in question.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ballots are inserted into the scanners again. 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Write-ins,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undervotes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overvotes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be separated so that they can be hand counted.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Paper Ballots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620000" cy="4572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ballots that cannot be scanned, were rejected due to overvote or undervote, or were diverted, will be assessed and counted in accordance with the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Virginia’s Guide to Hand-Counting Ballots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document.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Counting Physical Ballots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member of a team will have their work checked by their team member.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any team member disagrees as to how a ballot should be counted, they may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 the ballot.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ballot will thereafter be submitted to the Recount Court so that the 3-judge panel can determine the voter’s selection (if any).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19400"/>
            <a:ext cx="7620000" cy="1143000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Takeaways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is overseen by the court, and thus the Recount Court is in control of the process.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Court will be responsible for determining the dates pertinent to the recount.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cost of the recount </a:t>
            </a:r>
            <a:r>
              <a:rPr lang="en-US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be the responsibility of the locality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if the apparent margin of victory is at or below .5% of votes cast for the candidates as certified by the SBE or local electoral board, or if the results of the recount change the outcome of the contest.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can I do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with your clerk of court to find potential locations to hold the recount.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the number of recount teams necessary to complete the recount in a day.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the number of machines/memory cards necessary to complete the recount in a day.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Notify officers of election that they may potentially be selected by the court as a recount official.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Thoroughly review the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Step by Step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 to better understand the process.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20000" cy="11430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Recounts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7620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Recounts are a simple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retabulation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votes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Eligibility to vote and irregularities are not at issue</a:t>
            </a:r>
          </a:p>
          <a:p>
            <a:pPr lvl="1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Recounts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not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automatic</a:t>
            </a:r>
          </a:p>
          <a:p>
            <a:pPr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 must not be more than 1% of the total votes cast for the two candidates</a:t>
            </a:r>
          </a:p>
          <a:p>
            <a:pPr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results of the recount become the official results for the election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Recounts are a process run by the court,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SBE or ELECT.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Contacts at 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Dave Nichols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david.nichols@elections.virginia.gov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(804) 864-8952</a:t>
            </a:r>
          </a:p>
          <a:p>
            <a:pPr lvl="1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 Abell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matthew.abell@elections.virginia.gov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(804) 887-5016</a:t>
            </a:r>
          </a:p>
          <a:p>
            <a:pPr lvl="1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Assigned Liaison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19400"/>
            <a:ext cx="7620000" cy="1143000"/>
          </a:xfrm>
        </p:spPr>
        <p:txBody>
          <a:bodyPr/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Filing and Timing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620000" cy="11430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Filing for a Recount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057400"/>
            <a:ext cx="76200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must be petitioned for by the apparently-defeated candidate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the results have been certified.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margin of victory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not be greater than 1%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total votes cast for both the candidates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must be requested in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circuit court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if the </a:t>
            </a:r>
            <a:r>
              <a:rPr lang="en-US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electoral board certifies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office.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must be requested in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Richmond Circuit Court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contests for statewide office.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must be requested in the circuit court of the locality in which the challenged candidate resides for any office for which the district is more than one locality.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certifies the election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Candidate files petition for recount within 10 days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judge of circuit court notifies the Supreme Court of Virginia. Supreme Court appoints other 2 members of Recount Court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judge holds preliminary hearing within 7 days of receiving the petition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 Recount Court convenes sometime after the preliminary hearing to review the decisions of the Chief Judge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is conducted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543800" cy="8382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20000" cy="48768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Chief Judge of the circuit court where the petition for recount was filed will serve as the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Judge of the Recount Court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Chief Judge will notify the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Supreme Court of Virginia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 recount is taking place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Supreme Court will thereafter appoint 2 other judges to complete the Recount Court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7620000" cy="1143000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Participants in a Recount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Coordinators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members of the local electoral board will be appointed as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Coordinators.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two members are selected by the Court, and must be from opposing parties.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Coordinators will be responsible for handling and delivering election materials to various entities during the recount.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Officers of election that served on Election Day may be chosen to serve as Recount Officials.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Recount Officials will work in 2-person teams, each from a different party.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Court will need a list of who served as an OOE on Election Day, and what party they represented.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Recount Court will also need to know how many teams will be necessary.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stom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CB768DC062548BE32EA1161F2898C" ma:contentTypeVersion="3" ma:contentTypeDescription="Create a new document." ma:contentTypeScope="" ma:versionID="2dac200d7a99d55170a2cdba39ff11ec">
  <xsd:schema xmlns:xsd="http://www.w3.org/2001/XMLSchema" xmlns:xs="http://www.w3.org/2001/XMLSchema" xmlns:p="http://schemas.microsoft.com/office/2006/metadata/properties" xmlns:ns2="ae03b697-c43b-46d6-8b5c-7cde73eb978c" targetNamespace="http://schemas.microsoft.com/office/2006/metadata/properties" ma:root="true" ma:fieldsID="3bb8ed4771903a2b10daedc7f1d0e637" ns2:_="">
    <xsd:import namespace="ae03b697-c43b-46d6-8b5c-7cde73eb978c"/>
    <xsd:element name="properties">
      <xsd:complexType>
        <xsd:sequence>
          <xsd:element name="documentManagement">
            <xsd:complexType>
              <xsd:all>
                <xsd:element ref="ns2:No_x002e_" minOccurs="0"/>
                <xsd:element ref="ns2:Revision_x0020_Date" minOccurs="0"/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03b697-c43b-46d6-8b5c-7cde73eb978c" elementFormDefault="qualified">
    <xsd:import namespace="http://schemas.microsoft.com/office/2006/documentManagement/types"/>
    <xsd:import namespace="http://schemas.microsoft.com/office/infopath/2007/PartnerControls"/>
    <xsd:element name="No_x002e_" ma:index="8" nillable="true" ma:displayName="No." ma:internalName="No_x002e_">
      <xsd:simpleType>
        <xsd:restriction base="dms:Number"/>
      </xsd:simpleType>
    </xsd:element>
    <xsd:element name="Revision_x0020_Date" ma:index="9" nillable="true" ma:displayName="Revision Date" ma:internalName="Revision_x0020_Date">
      <xsd:simpleType>
        <xsd:restriction base="dms:Text">
          <xsd:maxLength value="255"/>
        </xsd:restriction>
      </xsd:simpleType>
    </xsd:element>
    <xsd:element name="Order0" ma:index="10" nillable="true" ma:displayName="Order" ma:internalName="Order0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No_x002e_ xmlns="ae03b697-c43b-46d6-8b5c-7cde73eb978c" xsi:nil="true"/>
    <Revision_x0020_Date xmlns="ae03b697-c43b-46d6-8b5c-7cde73eb978c" xsi:nil="true"/>
    <Order0 xmlns="ae03b697-c43b-46d6-8b5c-7cde73eb978c" xsi:nil="true"/>
  </documentManagement>
</p:properties>
</file>

<file path=customXml/itemProps1.xml><?xml version="1.0" encoding="utf-8"?>
<ds:datastoreItem xmlns:ds="http://schemas.openxmlformats.org/officeDocument/2006/customXml" ds:itemID="{A260DB69-EC49-4C4E-8A61-CD4F4AA951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03b697-c43b-46d6-8b5c-7cde73eb97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B47F1-7AD4-472D-B8E6-3ABB112A45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0568D1-B058-41F1-8C9B-92EA92755F9A}">
  <ds:schemaRefs>
    <ds:schemaRef ds:uri="http://schemas.microsoft.com/office/2006/metadata/properties"/>
    <ds:schemaRef ds:uri="ae03b697-c43b-46d6-8b5c-7cde73eb978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</Template>
  <TotalTime>3147</TotalTime>
  <Words>875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Garamond</vt:lpstr>
      <vt:lpstr>Tw Cen MT</vt:lpstr>
      <vt:lpstr>Powerpointtemplate</vt:lpstr>
      <vt:lpstr>RECOUNTS 101</vt:lpstr>
      <vt:lpstr>Recounts Overview</vt:lpstr>
      <vt:lpstr>Filing and Timing</vt:lpstr>
      <vt:lpstr>Filing for a Recount</vt:lpstr>
      <vt:lpstr>Timeline</vt:lpstr>
      <vt:lpstr>The Recount Court</vt:lpstr>
      <vt:lpstr>Participants in a Recount</vt:lpstr>
      <vt:lpstr>Recount Coordinators</vt:lpstr>
      <vt:lpstr>Recount Officials</vt:lpstr>
      <vt:lpstr>Registrars</vt:lpstr>
      <vt:lpstr>The Clerk of Courts</vt:lpstr>
      <vt:lpstr>The Recount Process</vt:lpstr>
      <vt:lpstr>The Set-up</vt:lpstr>
      <vt:lpstr>Voting Machines – Optical Scan</vt:lpstr>
      <vt:lpstr>Traditional Paper Ballots</vt:lpstr>
      <vt:lpstr>Counting Physical Ballots</vt:lpstr>
      <vt:lpstr>General Takeaways</vt:lpstr>
      <vt:lpstr>General Takeaways</vt:lpstr>
      <vt:lpstr>What can I do now?</vt:lpstr>
      <vt:lpstr>Contacts at ELECT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RECOUNTS 101</dc:title>
  <dc:creator>jlc75006</dc:creator>
  <cp:lastModifiedBy>Nichols, David (ELECT)</cp:lastModifiedBy>
  <cp:revision>163</cp:revision>
  <dcterms:created xsi:type="dcterms:W3CDTF">2013-11-19T19:21:42Z</dcterms:created>
  <dcterms:modified xsi:type="dcterms:W3CDTF">2024-06-19T18:04:58Z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0x010100D98CB768DC062548BE32EA1161F2898C</vt:lpwstr>
  </property>
</Properties>
</file>